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4"/>
  </p:notesMasterIdLst>
  <p:handoutMasterIdLst>
    <p:handoutMasterId r:id="rId15"/>
  </p:handoutMasterIdLst>
  <p:sldIdLst>
    <p:sldId id="257" r:id="rId2"/>
    <p:sldId id="256" r:id="rId3"/>
    <p:sldId id="262" r:id="rId4"/>
    <p:sldId id="263" r:id="rId5"/>
    <p:sldId id="264" r:id="rId6"/>
    <p:sldId id="258" r:id="rId7"/>
    <p:sldId id="265" r:id="rId8"/>
    <p:sldId id="266" r:id="rId9"/>
    <p:sldId id="259" r:id="rId10"/>
    <p:sldId id="267" r:id="rId11"/>
    <p:sldId id="260" r:id="rId12"/>
    <p:sldId id="268" r:id="rId13"/>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02" y="3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43728C3F-A162-4742-BF3B-4247808E901E}" type="datetimeFigureOut">
              <a:rPr lang="en-US" smtClean="0"/>
              <a:t>12/3/2012</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7267D566-8E51-4E19-A8A0-D45A5E70D392}"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18842863-8401-4DDB-B2F7-5D4C173AF795}" type="datetimeFigureOut">
              <a:rPr lang="en-US" smtClean="0"/>
              <a:pPr/>
              <a:t>12/3/2012</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4738AD95-687D-4BE3-9AE3-A127F8F9648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5EF5847-F0EF-48D4-8426-03364F3439C0}"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EF5847-F0EF-48D4-8426-03364F3439C0}"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EF5847-F0EF-48D4-8426-03364F3439C0}"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5EF5847-F0EF-48D4-8426-03364F3439C0}"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5847-F0EF-48D4-8426-03364F3439C0}"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5EF5847-F0EF-48D4-8426-03364F3439C0}"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5EF5847-F0EF-48D4-8426-03364F3439C0}" type="datetimeFigureOut">
              <a:rPr lang="en-US" smtClean="0"/>
              <a:pPr/>
              <a:t>12/3/2012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5EF5847-F0EF-48D4-8426-03364F3439C0}" type="datetimeFigureOut">
              <a:rPr lang="en-US" smtClean="0"/>
              <a:pPr/>
              <a:t>12/3/2012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5EF5847-F0EF-48D4-8426-03364F3439C0}" type="datetimeFigureOut">
              <a:rPr lang="en-US" smtClean="0"/>
              <a:pPr/>
              <a:t>12/3/2012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EF5847-F0EF-48D4-8426-03364F3439C0}"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5EF5847-F0EF-48D4-8426-03364F3439C0}" type="datetimeFigureOut">
              <a:rPr lang="en-US" smtClean="0"/>
              <a:pPr/>
              <a:t>12/3/2012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E1EF28-602D-430C-85D1-8EC103446B6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EF5847-F0EF-48D4-8426-03364F3439C0}" type="datetimeFigureOut">
              <a:rPr lang="en-US" smtClean="0"/>
              <a:pPr/>
              <a:t>12/3/2012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E1EF28-602D-430C-85D1-8EC103446B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830997"/>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VARIABLES</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07</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buNone/>
            </a:pPr>
            <a:r>
              <a:rPr lang="en-US" sz="2800" b="1" dirty="0" smtClean="0"/>
              <a:t>Treatment Variable</a:t>
            </a:r>
          </a:p>
          <a:p>
            <a:pPr marL="0" indent="0" algn="just">
              <a:buNone/>
            </a:pPr>
            <a:r>
              <a:rPr lang="en-US" sz="2800" dirty="0" smtClean="0"/>
              <a:t>Treatment variables are those factors that the experimenter manipulates and to which he or she assigns subjects.</a:t>
            </a:r>
          </a:p>
          <a:p>
            <a:pPr>
              <a:buNone/>
            </a:pPr>
            <a:endParaRPr lang="en-US" dirty="0"/>
          </a:p>
          <a:p>
            <a:pPr marL="0" indent="0">
              <a:buNone/>
            </a:pPr>
            <a:r>
              <a:rPr lang="en-US" sz="2800" b="1" dirty="0" smtClean="0"/>
              <a:t>Attribute / </a:t>
            </a:r>
            <a:r>
              <a:rPr lang="en-US" sz="2800" b="1" dirty="0" err="1" smtClean="0"/>
              <a:t>Organismic</a:t>
            </a:r>
            <a:r>
              <a:rPr lang="en-US" sz="2800" b="1" dirty="0" smtClean="0"/>
              <a:t> Variable</a:t>
            </a:r>
          </a:p>
          <a:p>
            <a:pPr marL="0" indent="0" algn="just">
              <a:buNone/>
            </a:pPr>
            <a:r>
              <a:rPr lang="en-US" sz="2800" dirty="0" smtClean="0"/>
              <a:t>These are the conditions that can not be altered by the experimenter. Such as, sex, race, age, girls / boys performance etc.</a:t>
            </a:r>
          </a:p>
          <a:p>
            <a:pPr>
              <a:buNone/>
            </a:pPr>
            <a:endParaRPr lang="en-US" dirty="0" smtClean="0"/>
          </a:p>
          <a:p>
            <a:pPr>
              <a:buNone/>
            </a:pPr>
            <a:endParaRPr lang="en-US" dirty="0"/>
          </a:p>
          <a:p>
            <a:pPr>
              <a:buNone/>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685800"/>
            <a:ext cx="8229600" cy="5791200"/>
          </a:xfrm>
        </p:spPr>
        <p:txBody>
          <a:bodyPr>
            <a:normAutofit fontScale="77500" lnSpcReduction="20000"/>
          </a:bodyPr>
          <a:lstStyle/>
          <a:p>
            <a:pPr marL="623888" indent="-623888" algn="just">
              <a:buNone/>
            </a:pPr>
            <a:r>
              <a:rPr lang="en-US" sz="3600" b="1" dirty="0" smtClean="0"/>
              <a:t>Control Variable</a:t>
            </a:r>
          </a:p>
          <a:p>
            <a:pPr marL="0" indent="0" algn="just">
              <a:buNone/>
            </a:pPr>
            <a:r>
              <a:rPr lang="en-US" sz="3600" dirty="0" smtClean="0"/>
              <a:t>These </a:t>
            </a:r>
            <a:r>
              <a:rPr lang="en-US" sz="3600" dirty="0" smtClean="0"/>
              <a:t>are the </a:t>
            </a:r>
            <a:r>
              <a:rPr lang="en-US" sz="3600" dirty="0" smtClean="0"/>
              <a:t>mechanical </a:t>
            </a:r>
            <a:r>
              <a:rPr lang="en-US" sz="3600" dirty="0" smtClean="0"/>
              <a:t>conditions that the experimenter can control. Such as, noise of fan, hotness, board writing </a:t>
            </a:r>
            <a:r>
              <a:rPr lang="en-US" sz="3600" dirty="0" smtClean="0"/>
              <a:t>etc</a:t>
            </a:r>
          </a:p>
          <a:p>
            <a:pPr marL="0" indent="0">
              <a:buNone/>
            </a:pPr>
            <a:endParaRPr lang="en-US" sz="3600" dirty="0"/>
          </a:p>
          <a:p>
            <a:pPr marL="0" indent="0">
              <a:buNone/>
            </a:pPr>
            <a:r>
              <a:rPr lang="en-US" sz="3600" b="1" dirty="0" smtClean="0"/>
              <a:t>Extraneous Variable</a:t>
            </a:r>
          </a:p>
          <a:p>
            <a:pPr marL="0" indent="0" algn="just">
              <a:buNone/>
            </a:pPr>
            <a:r>
              <a:rPr lang="en-US" sz="3600" dirty="0" smtClean="0"/>
              <a:t>Extraneous variables are those uncontrolled variables that may have a significant influence upon the results of a study. Extraneous variables are independent variables that have not been controlled. Some of the variables that could have an effect on the learning student in a classroom situation. Example, personality of teacher, intelligence level of students, nature of subject etc</a:t>
            </a:r>
            <a:endParaRPr lang="en-US" sz="3600" dirty="0" smtClean="0"/>
          </a:p>
          <a:p>
            <a:pPr marL="624078" indent="-514350">
              <a:buNone/>
            </a:pPr>
            <a:endParaRPr lang="en-US" dirty="0" smtClean="0"/>
          </a:p>
          <a:p>
            <a:pPr marL="624078" indent="-514350">
              <a:buNone/>
            </a:pPr>
            <a:r>
              <a:rPr lang="en-US" dirty="0" smtClean="0"/>
              <a:t>	</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a:buNone/>
            </a:pPr>
            <a:r>
              <a:rPr lang="en-US" sz="2800" b="1" dirty="0" smtClean="0"/>
              <a:t>Quantitative Variable</a:t>
            </a:r>
          </a:p>
          <a:p>
            <a:pPr marL="0" indent="0" algn="just">
              <a:buNone/>
            </a:pPr>
            <a:r>
              <a:rPr lang="en-US" sz="2800" dirty="0" smtClean="0"/>
              <a:t>A quantitative variable is one that varies in amount. Quantitative variables can often by subdivided into smaller and smaller units.</a:t>
            </a:r>
          </a:p>
          <a:p>
            <a:pPr>
              <a:buNone/>
            </a:pPr>
            <a:endParaRPr lang="en-US" sz="2800" dirty="0"/>
          </a:p>
          <a:p>
            <a:pPr>
              <a:buNone/>
            </a:pPr>
            <a:r>
              <a:rPr lang="en-US" sz="2800" b="1" dirty="0" smtClean="0"/>
              <a:t>Categorical Variable</a:t>
            </a:r>
          </a:p>
          <a:p>
            <a:pPr marL="0" indent="0" algn="just">
              <a:buNone/>
            </a:pPr>
            <a:r>
              <a:rPr lang="en-US" sz="2800" dirty="0" smtClean="0"/>
              <a:t>Categorical variable varies in kind. Categorical variables do not vary in degree, amount or quantity but are qualitatively different.</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762000"/>
            <a:ext cx="8229600" cy="5638800"/>
          </a:xfrm>
        </p:spPr>
        <p:txBody>
          <a:bodyPr>
            <a:normAutofit/>
          </a:bodyPr>
          <a:lstStyle/>
          <a:p>
            <a:pPr marL="514350" indent="-514350" algn="just">
              <a:buFont typeface="+mj-lt"/>
              <a:buAutoNum type="arabicPeriod"/>
            </a:pPr>
            <a:r>
              <a:rPr lang="en-US" sz="2800" dirty="0" smtClean="0"/>
              <a:t>Variables are the conditions or characteristics that the experimenter manipulates, control and observe. (Best, 1994)</a:t>
            </a:r>
          </a:p>
          <a:p>
            <a:pPr marL="514350" indent="-514350" algn="just">
              <a:buFont typeface="+mj-lt"/>
              <a:buAutoNum type="arabicPeriod"/>
            </a:pPr>
            <a:r>
              <a:rPr lang="en-US" sz="2800" dirty="0" smtClean="0"/>
              <a:t>A </a:t>
            </a:r>
            <a:r>
              <a:rPr lang="en-US" sz="2800" dirty="0" smtClean="0"/>
              <a:t>variable is some aspect of a testing condition that can change or take on different characteristics with different conditions. (Gay, L.R, 2006</a:t>
            </a:r>
            <a:r>
              <a:rPr lang="en-US" sz="2800" dirty="0" smtClean="0"/>
              <a:t>)</a:t>
            </a:r>
          </a:p>
          <a:p>
            <a:pPr marL="514350" indent="-514350" algn="just">
              <a:buFont typeface="+mj-lt"/>
              <a:buAutoNum type="arabicPeriod"/>
            </a:pPr>
            <a:r>
              <a:rPr lang="en-US" sz="2800" dirty="0" smtClean="0"/>
              <a:t>A variable is defined as anything that varies or changes in value.  Variables take on two or more values.</a:t>
            </a:r>
          </a:p>
          <a:p>
            <a:pPr marL="514350" indent="-514350" algn="just">
              <a:buFont typeface="+mj-lt"/>
              <a:buAutoNum type="arabicPeriod"/>
            </a:pPr>
            <a:r>
              <a:rPr lang="en-US" sz="2800" dirty="0" smtClean="0"/>
              <a:t>A variable is some aspect of a testing condition that can change or take on different characteristics with different conditions</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Autofit/>
          </a:bodyPr>
          <a:lstStyle/>
          <a:p>
            <a:pPr marL="0" indent="0" algn="just">
              <a:buNone/>
            </a:pPr>
            <a:r>
              <a:rPr lang="en-US" sz="2800" dirty="0" smtClean="0"/>
              <a:t>Once you begin to look for them, you will see variables everywhere. For example gender is a variable; it can take two values: male or female.  Marital status is a variable; it can take on values of never married, single, married, divorced, or widowed.  Family income is a variable; it can take on values from zero to billions of Rupees.</a:t>
            </a:r>
          </a:p>
          <a:p>
            <a:pPr marL="0" indent="0" algn="just">
              <a:buNone/>
            </a:pPr>
            <a:endParaRPr lang="en-US" sz="1800" dirty="0"/>
          </a:p>
          <a:p>
            <a:pPr marL="0" indent="0" algn="just">
              <a:buNone/>
            </a:pPr>
            <a:r>
              <a:rPr lang="en-US" sz="2800" dirty="0" smtClean="0"/>
              <a:t>A variable may be situation specific; for example gender is a variable but if in a particular situation like a class of Research Methods if there are only female students, then in this situation gender will not be considered as a variable.</a:t>
            </a:r>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r>
              <a:rPr lang="en-US" sz="3600" b="1" dirty="0" smtClean="0"/>
              <a:t>Types of Variable</a:t>
            </a:r>
            <a:endParaRPr lang="en-US" sz="3600" b="1" dirty="0"/>
          </a:p>
        </p:txBody>
      </p:sp>
      <p:sp>
        <p:nvSpPr>
          <p:cNvPr id="3" name="Content Placeholder 2"/>
          <p:cNvSpPr>
            <a:spLocks noGrp="1"/>
          </p:cNvSpPr>
          <p:nvPr>
            <p:ph idx="1"/>
          </p:nvPr>
        </p:nvSpPr>
        <p:spPr>
          <a:xfrm>
            <a:off x="457200" y="1524000"/>
            <a:ext cx="8229600" cy="4419600"/>
          </a:xfrm>
        </p:spPr>
        <p:txBody>
          <a:bodyPr>
            <a:normAutofit/>
          </a:bodyPr>
          <a:lstStyle/>
          <a:p>
            <a:pPr>
              <a:buNone/>
            </a:pPr>
            <a:r>
              <a:rPr lang="en-US" sz="2400" b="1" dirty="0" smtClean="0"/>
              <a:t>Continuous Variable</a:t>
            </a:r>
          </a:p>
          <a:p>
            <a:pPr marL="0" indent="0" algn="just">
              <a:buNone/>
            </a:pPr>
            <a:r>
              <a:rPr lang="en-US" sz="2400" dirty="0" smtClean="0"/>
              <a:t>If the values of a variable can be divided into fractions then we call it a continuous variable.  Such a variable can take infinite number of values.  Income, temperature,  age, or a test score are examples of continuous variables.</a:t>
            </a:r>
          </a:p>
          <a:p>
            <a:pPr algn="just">
              <a:buNone/>
            </a:pPr>
            <a:endParaRPr lang="en-US" sz="1600" dirty="0"/>
          </a:p>
          <a:p>
            <a:pPr algn="just">
              <a:buNone/>
            </a:pPr>
            <a:r>
              <a:rPr lang="en-US" sz="2400" b="1" dirty="0" smtClean="0"/>
              <a:t>Discontinuous Variables</a:t>
            </a:r>
          </a:p>
          <a:p>
            <a:pPr marL="0" indent="0" algn="just">
              <a:buNone/>
            </a:pPr>
            <a:r>
              <a:rPr lang="en-US" sz="2400" dirty="0" smtClean="0"/>
              <a:t>Any variable that has a limited number of distinct values and which cannot be divided into fractions, is a discontinuous variable.  Such a variable is also called as categorical variable or classificatory variable, or  discrete variable.</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a:bodyPr>
          <a:lstStyle/>
          <a:p>
            <a:pPr>
              <a:buNone/>
            </a:pPr>
            <a:r>
              <a:rPr lang="en-US" sz="2400" b="1" dirty="0" smtClean="0"/>
              <a:t>Dichotomous Variable</a:t>
            </a:r>
          </a:p>
          <a:p>
            <a:pPr marL="0" indent="0" algn="just">
              <a:buNone/>
            </a:pPr>
            <a:r>
              <a:rPr lang="en-US" sz="2400" dirty="0" smtClean="0"/>
              <a:t>Some variables have only two values, reflecting the presence or absence of a property: employed-unemployed or male-female have  two values.  These variables are referred to as dichotomous.  There are others that can take added categories such as the demographic variables of race, religion.</a:t>
            </a:r>
          </a:p>
          <a:p>
            <a:pPr marL="0" indent="0" algn="just">
              <a:buNone/>
            </a:pPr>
            <a:endParaRPr lang="en-US" sz="2400" dirty="0"/>
          </a:p>
          <a:p>
            <a:pPr marL="0" indent="0" algn="just">
              <a:buNone/>
            </a:pPr>
            <a:r>
              <a:rPr lang="en-US" sz="2400" b="1" dirty="0" smtClean="0"/>
              <a:t>Subject Variable</a:t>
            </a:r>
          </a:p>
          <a:p>
            <a:pPr marL="0" indent="0" algn="just">
              <a:buNone/>
            </a:pPr>
            <a:r>
              <a:rPr lang="en-US" sz="2400" dirty="0" smtClean="0"/>
              <a:t>A difference between subjects that cannot be controlled but can only be selected. These are called subject variable. Example; gender, age and poverty etc</a:t>
            </a:r>
          </a:p>
          <a:p>
            <a:pPr algn="just">
              <a:buNone/>
            </a:pPr>
            <a:endParaRPr lang="en-US" sz="1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lnSpcReduction="10000"/>
          </a:bodyPr>
          <a:lstStyle/>
          <a:p>
            <a:pPr marL="341313" indent="-341313" algn="just">
              <a:buNone/>
            </a:pPr>
            <a:r>
              <a:rPr lang="en-US" sz="2400" b="1" dirty="0" smtClean="0"/>
              <a:t>Independent Variable</a:t>
            </a:r>
          </a:p>
          <a:p>
            <a:pPr marL="0" indent="0" algn="just">
              <a:buNone/>
            </a:pPr>
            <a:r>
              <a:rPr lang="en-US" sz="2400" dirty="0" smtClean="0"/>
              <a:t>Independent variables are the conditions that the experimenter manipulates in his attempt to check their relationship to observe phenomenon. </a:t>
            </a:r>
          </a:p>
          <a:p>
            <a:pPr marL="341313" indent="-341313" algn="just">
              <a:buNone/>
            </a:pPr>
            <a:endParaRPr lang="en-US" sz="2400" dirty="0"/>
          </a:p>
          <a:p>
            <a:pPr marL="0" indent="0" algn="just">
              <a:buNone/>
            </a:pPr>
            <a:r>
              <a:rPr lang="en-US" sz="2400" dirty="0" smtClean="0"/>
              <a:t>Independent variables affect or have an impact on other variables.  When independent variable is present, the dependent variable is  also present, and with each unit of increase in the independent variable, there is an increase or decrease in the dependent variable also.</a:t>
            </a:r>
          </a:p>
          <a:p>
            <a:pPr marL="341313" indent="-341313" algn="just">
              <a:buNone/>
            </a:pPr>
            <a:endParaRPr lang="en-US" sz="2400" dirty="0"/>
          </a:p>
          <a:p>
            <a:pPr marL="0" indent="0" algn="just">
              <a:buNone/>
            </a:pPr>
            <a:r>
              <a:rPr lang="en-US" sz="2400" dirty="0" smtClean="0"/>
              <a:t>The cause variable, or the one that identifies forces or conditions that act on something else, is the  independent variable. Every independent variable has at least two values. The different values of an independent variable is called levels.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lstStyle/>
          <a:p>
            <a:pPr>
              <a:buNone/>
            </a:pPr>
            <a:r>
              <a:rPr lang="en-US" sz="2400" b="1" dirty="0" smtClean="0"/>
              <a:t>Dependent Variable</a:t>
            </a:r>
          </a:p>
          <a:p>
            <a:pPr marL="0" indent="0" algn="just">
              <a:buNone/>
            </a:pPr>
            <a:r>
              <a:rPr lang="en-US" sz="2400" dirty="0" smtClean="0"/>
              <a:t>The variable that is the effect or is the result or outcome of another variable is the dependent variable (also referred to as outcome variable or effect variable). In other words, the variance in dependent variable is accounted for by the independent variable.</a:t>
            </a:r>
          </a:p>
          <a:p>
            <a:pPr marL="0" indent="0" algn="just">
              <a:buNone/>
            </a:pPr>
            <a:endParaRPr lang="en-US" sz="2400" dirty="0"/>
          </a:p>
          <a:p>
            <a:pPr marL="0" indent="0" algn="just">
              <a:buNone/>
            </a:pPr>
            <a:r>
              <a:rPr lang="en-US" sz="2400" dirty="0" smtClean="0"/>
              <a:t>The dependent variable is measure of the </a:t>
            </a:r>
            <a:r>
              <a:rPr lang="en-US" sz="2400" dirty="0" err="1" smtClean="0"/>
              <a:t>behaviour</a:t>
            </a:r>
            <a:r>
              <a:rPr lang="en-US" sz="2400" dirty="0" smtClean="0"/>
              <a:t> or the subject that reflects the effects of the independent variable. In the language of stimulus response psychology, it is the response and it is called dependent variable.</a:t>
            </a:r>
          </a:p>
          <a:p>
            <a:pPr marL="0" indent="0" algn="just">
              <a:buNone/>
            </a:pPr>
            <a:r>
              <a:rPr lang="en-US" sz="2400" dirty="0" smtClean="0"/>
              <a:t>Dependent variable is also referred to as criterion variable. </a:t>
            </a:r>
            <a:endParaRPr lang="en-US" dirty="0"/>
          </a:p>
          <a:p>
            <a:pPr>
              <a:buNone/>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867400"/>
          </a:xfrm>
        </p:spPr>
        <p:txBody>
          <a:bodyPr>
            <a:normAutofit fontScale="92500" lnSpcReduction="10000"/>
          </a:bodyPr>
          <a:lstStyle/>
          <a:p>
            <a:pPr marL="463550" indent="-463550" algn="just">
              <a:buNone/>
            </a:pPr>
            <a:r>
              <a:rPr lang="en-US" sz="2600" b="1" dirty="0" smtClean="0"/>
              <a:t>Moderate Variable</a:t>
            </a:r>
          </a:p>
          <a:p>
            <a:pPr marL="0" indent="0" algn="just">
              <a:buNone/>
            </a:pPr>
            <a:r>
              <a:rPr lang="en-US" sz="2600" dirty="0" smtClean="0"/>
              <a:t>Such variables which effect the actual results due to other factors is called moderate. Such as, hard working, interest, motivation, intelligence etc. </a:t>
            </a:r>
          </a:p>
          <a:p>
            <a:pPr marL="0" indent="0" algn="just">
              <a:buNone/>
            </a:pPr>
            <a:r>
              <a:rPr lang="en-US" sz="2600" dirty="0" smtClean="0"/>
              <a:t>A moderating variable is one that has a strong contingent effect on the independent variable-dependent variable relationship.  That is, the presence of a third variable (the moderating variable) modifies the original relationship between the independent and the dependent variable.</a:t>
            </a:r>
          </a:p>
          <a:p>
            <a:pPr marL="0" indent="0" algn="just">
              <a:buNone/>
            </a:pPr>
            <a:r>
              <a:rPr lang="en-US" sz="2600" dirty="0" smtClean="0"/>
              <a:t> </a:t>
            </a:r>
            <a:endParaRPr lang="en-US" sz="1700" dirty="0" smtClean="0"/>
          </a:p>
          <a:p>
            <a:pPr marL="0" indent="0" algn="just">
              <a:buNone/>
            </a:pPr>
            <a:r>
              <a:rPr lang="en-US" sz="2200" dirty="0" smtClean="0"/>
              <a:t>For example, a strong relationship has been observed between the quality of library facilities (X) and the performance of the students (Y).  Although this relationship is supposed to be true generally, it is nevertheless contingent on the interest and inclination of the students. It means that only those students who have the interest and inclination to use the library will show improved performance in their studies. In this relationship interest and inclination is moderating variable i.e. which moderates the strength of the association between X and Y variables.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6248400"/>
          </a:xfrm>
        </p:spPr>
        <p:txBody>
          <a:bodyPr>
            <a:normAutofit fontScale="55000" lnSpcReduction="20000"/>
          </a:bodyPr>
          <a:lstStyle/>
          <a:p>
            <a:pPr marL="623888" indent="-623888" algn="just">
              <a:buNone/>
            </a:pPr>
            <a:r>
              <a:rPr lang="en-US" sz="4400" b="1" dirty="0" smtClean="0"/>
              <a:t>Intervening Variable</a:t>
            </a:r>
          </a:p>
          <a:p>
            <a:pPr marL="0" indent="0" algn="just">
              <a:buNone/>
            </a:pPr>
            <a:r>
              <a:rPr lang="en-US" sz="4400" dirty="0" smtClean="0"/>
              <a:t>Certain </a:t>
            </a:r>
            <a:r>
              <a:rPr lang="en-US" sz="4400" dirty="0" smtClean="0"/>
              <a:t>variables which can not be controlled or measured directly may have a significant effect on outcome, these variables intervene between cause and effect relationship. Such as, fatigue, anxiety, carelessness etc</a:t>
            </a:r>
            <a:r>
              <a:rPr lang="en-US" sz="4400" dirty="0" smtClean="0"/>
              <a:t>.</a:t>
            </a:r>
            <a:endParaRPr lang="en-US" sz="4400" dirty="0"/>
          </a:p>
          <a:p>
            <a:pPr marL="0" indent="0" algn="just">
              <a:buNone/>
            </a:pPr>
            <a:r>
              <a:rPr lang="en-US" sz="4400" dirty="0" smtClean="0"/>
              <a:t>A basic causal relationship requires only independent and dependent variable.  A third type of variable, the  intervening variable, appears in more complex causal relationships.  It comes between the independent and dependent variables and shows the link or mechanism between them. In a sense, the intervening variable acts as a dependent variable with respect to independent variable and acts as an independent variable toward the dependent variable. </a:t>
            </a:r>
          </a:p>
          <a:p>
            <a:pPr marL="0" indent="0" algn="just">
              <a:buNone/>
            </a:pPr>
            <a:endParaRPr lang="en-US" dirty="0" smtClean="0"/>
          </a:p>
          <a:p>
            <a:pPr marL="0" indent="0" algn="just">
              <a:buNone/>
            </a:pPr>
            <a:r>
              <a:rPr lang="en-US" sz="3300" dirty="0" smtClean="0"/>
              <a:t>A theory of suicide states that married people are less likely to commit suicide than single people.  The assumption is that married people have greater social integration (e.g. feelings of belonging to a group or family). Hence a major cause of one type of suicide was that people lacked a sense of belonging to group (family).  Thus this theory can be restated as a three-variable relationship: marital status (independent variable) causes the degree of social  integration (intervening variable), which affects suicide (dependent variable).  Specifying the chain of causality makes the linkages in theory clearer and helps a researcher test complex relationships.</a:t>
            </a:r>
            <a:endParaRPr lang="en-US" sz="3300" dirty="0" smtClean="0"/>
          </a:p>
          <a:p>
            <a:pPr marL="624078" indent="-514350" algn="just">
              <a:buNone/>
            </a:pPr>
            <a:endParaRPr lang="en-US"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TotalTime>
  <Words>1185</Words>
  <Application>Microsoft Office PowerPoint</Application>
  <PresentationFormat>On-screen Show (4:3)</PresentationFormat>
  <Paragraphs>59</Paragraphs>
  <Slides>12</Slides>
  <Notes>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Types of Variable</vt:lpstr>
      <vt:lpstr>Slide 5</vt:lpstr>
      <vt:lpstr>Slide 6</vt:lpstr>
      <vt:lpstr>Slide 7</vt:lpstr>
      <vt:lpstr>Slide 8</vt:lpstr>
      <vt:lpstr>Slide 9</vt:lpstr>
      <vt:lpstr>Slide 10</vt:lpstr>
      <vt:lpstr>Slide 11</vt:lpstr>
      <vt:lpstr>Slide 12</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Zubair Haider</cp:lastModifiedBy>
  <cp:revision>33</cp:revision>
  <dcterms:created xsi:type="dcterms:W3CDTF">2003-04-27T21:08:09Z</dcterms:created>
  <dcterms:modified xsi:type="dcterms:W3CDTF">2012-12-03T07:45:17Z</dcterms:modified>
</cp:coreProperties>
</file>